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8" r:id="rId5"/>
    <p:sldId id="283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7" r:id="rId15"/>
    <p:sldId id="308" r:id="rId16"/>
    <p:sldId id="309" r:id="rId17"/>
    <p:sldId id="310" r:id="rId18"/>
    <p:sldId id="311" r:id="rId19"/>
    <p:sldId id="312" r:id="rId20"/>
    <p:sldId id="314" r:id="rId21"/>
    <p:sldId id="313" r:id="rId22"/>
    <p:sldId id="315" r:id="rId23"/>
    <p:sldId id="318" r:id="rId24"/>
    <p:sldId id="296" r:id="rId25"/>
    <p:sldId id="316" r:id="rId26"/>
    <p:sldId id="306" r:id="rId27"/>
    <p:sldId id="3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712" autoAdjust="0"/>
  </p:normalViewPr>
  <p:slideViewPr>
    <p:cSldViewPr snapToGrid="0">
      <p:cViewPr varScale="1">
        <p:scale>
          <a:sx n="109" d="100"/>
          <a:sy n="109" d="100"/>
        </p:scale>
        <p:origin x="120" y="1452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10/4/2020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endParaRPr lang="en-US" sz="1200" b="0" i="0" spc="14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hyperlink" Target="https://flatironschool.com/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11" Type="http://schemas.openxmlformats.org/officeDocument/2006/relationships/image" Target="../media/image26.sv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3568" y="634192"/>
            <a:ext cx="8964827" cy="569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9022" y="2851162"/>
            <a:ext cx="4882978" cy="1261295"/>
          </a:xfrm>
          <a:noFill/>
        </p:spPr>
        <p:txBody>
          <a:bodyPr anchor="ctr"/>
          <a:lstStyle/>
          <a:p>
            <a:r>
              <a:rPr lang="en-US" sz="5000" dirty="0"/>
              <a:t>Losing Customers?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0588" y="4112457"/>
            <a:ext cx="2411412" cy="580921"/>
          </a:xfrm>
        </p:spPr>
        <p:txBody>
          <a:bodyPr/>
          <a:lstStyle/>
          <a:p>
            <a:r>
              <a:rPr lang="en-US" sz="1400" dirty="0"/>
              <a:t>By </a:t>
            </a:r>
            <a:r>
              <a:rPr lang="en-US" dirty="0"/>
              <a:t> </a:t>
            </a:r>
            <a:r>
              <a:rPr lang="en-US" sz="2400" dirty="0"/>
              <a:t>Collin Loo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3"/>
    </mc:Choice>
    <mc:Fallback xmlns="">
      <p:transition spd="slow" advTm="822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418582"/>
            <a:ext cx="4983982" cy="2605314"/>
          </a:xfrm>
        </p:spPr>
        <p:txBody>
          <a:bodyPr/>
          <a:lstStyle/>
          <a:p>
            <a:r>
              <a:rPr lang="en-US" sz="2100" dirty="0"/>
              <a:t>As our objective is to maximize model prediction for true positives and minimize false negatives, this information is captured in the recall score.</a:t>
            </a:r>
          </a:p>
          <a:p>
            <a:r>
              <a:rPr lang="en-US" sz="2100" dirty="0"/>
              <a:t>The XGBoost algorithm delivers the highest recall scores in predicting both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Final Model</a:t>
            </a: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8271756-D9C3-4603-AAC0-BB50BEBBA6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141176" y="1258834"/>
            <a:ext cx="5664000" cy="3760370"/>
          </a:xfrm>
        </p:spPr>
      </p:pic>
    </p:spTree>
    <p:extLst>
      <p:ext uri="{BB962C8B-B14F-4D97-AF65-F5344CB8AC3E}">
        <p14:creationId xmlns:p14="http://schemas.microsoft.com/office/powerpoint/2010/main" val="165541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74"/>
    </mc:Choice>
    <mc:Fallback xmlns="">
      <p:transition spd="slow" advTm="2837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0"/>
            <a:ext cx="4983982" cy="3663243"/>
          </a:xfrm>
        </p:spPr>
        <p:txBody>
          <a:bodyPr/>
          <a:lstStyle/>
          <a:p>
            <a:r>
              <a:rPr lang="en-US" sz="1900" dirty="0"/>
              <a:t>A useful model not only works well on controlled data but also need to perform equally well for unseen data.</a:t>
            </a:r>
          </a:p>
          <a:p>
            <a:r>
              <a:rPr lang="en-US" sz="1900" dirty="0"/>
              <a:t>Our final model yields a 99.92 accuracy score on controlled data and 95.2 accuracy score on unseen data.  Therefore, it will work well with new data in the future.</a:t>
            </a:r>
          </a:p>
          <a:p>
            <a:r>
              <a:rPr lang="en-US" sz="1900" dirty="0"/>
              <a:t>The AUC score is another measure for model performance.  Our model has an AUC score of 89.48% which means it has a probability of 89.48% chance of correctly distinguishing between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661407" y="1211595"/>
            <a:ext cx="6219958" cy="447568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63"/>
    </mc:Choice>
    <mc:Fallback xmlns="">
      <p:transition spd="slow" advTm="4976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endParaRPr lang="en-US" sz="2100" dirty="0"/>
          </a:p>
          <a:p>
            <a:r>
              <a:rPr lang="en-US" sz="2100" dirty="0"/>
              <a:t>We utilize a SHAP package to help us explain our model.</a:t>
            </a:r>
          </a:p>
          <a:p>
            <a:r>
              <a:rPr lang="en-US" sz="2100" dirty="0"/>
              <a:t>The feature that impacts our model prediction for Churn the most is ‘total day minutes’.</a:t>
            </a:r>
          </a:p>
          <a:p>
            <a:r>
              <a:rPr lang="en-US" sz="2100" dirty="0"/>
              <a:t>‘Voice mail </a:t>
            </a:r>
            <a:r>
              <a:rPr lang="en-US" sz="2100" dirty="0" err="1"/>
              <a:t>plan_yes</a:t>
            </a:r>
            <a:r>
              <a:rPr lang="en-US" sz="2100" dirty="0"/>
              <a:t>’ comes in second, followed by ‘customer service calls’ and ‘total eve  minutes’.</a:t>
            </a:r>
          </a:p>
          <a:p>
            <a:r>
              <a:rPr lang="en-US" sz="2100" dirty="0"/>
              <a:t>‘Total day minutes’ has twice the influence over the model outcomes than ‘customer service calls’.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22766" y="711689"/>
            <a:ext cx="5774655" cy="5333279"/>
          </a:xfrm>
        </p:spPr>
      </p:pic>
    </p:spTree>
    <p:extLst>
      <p:ext uri="{BB962C8B-B14F-4D97-AF65-F5344CB8AC3E}">
        <p14:creationId xmlns:p14="http://schemas.microsoft.com/office/powerpoint/2010/main" val="137920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9"/>
    </mc:Choice>
    <mc:Fallback xmlns="">
      <p:transition spd="slow" advTm="3150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r>
              <a:rPr lang="en-US" sz="2100" dirty="0"/>
              <a:t>This plot explains how an individual customer with a given feature contributes to the model outcome.</a:t>
            </a:r>
          </a:p>
          <a:p>
            <a:r>
              <a:rPr lang="en-US" sz="2100" dirty="0"/>
              <a:t>Customers without a voice mail plan or with low voice mail messages (blue dots) have a tendency to leave.</a:t>
            </a:r>
          </a:p>
          <a:p>
            <a:r>
              <a:rPr lang="en-US" sz="2100" dirty="0"/>
              <a:t>In the case of number of call to service lines, the more frequent a customer contacts our service lines, the more likely he/she will leave.</a:t>
            </a:r>
          </a:p>
          <a:p>
            <a:endParaRPr lang="en-US" sz="2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45755" y="737184"/>
            <a:ext cx="5728678" cy="5282288"/>
          </a:xfrm>
        </p:spPr>
      </p:pic>
    </p:spTree>
    <p:extLst>
      <p:ext uri="{BB962C8B-B14F-4D97-AF65-F5344CB8AC3E}">
        <p14:creationId xmlns:p14="http://schemas.microsoft.com/office/powerpoint/2010/main" val="10394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23"/>
    </mc:Choice>
    <mc:Fallback xmlns="">
      <p:transition spd="slow" advTm="182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370667"/>
            <a:ext cx="5472000" cy="2869152"/>
          </a:xfrm>
        </p:spPr>
        <p:txBody>
          <a:bodyPr/>
          <a:lstStyle/>
          <a:p>
            <a:r>
              <a:rPr lang="en-US" sz="3600" dirty="0"/>
              <a:t>We will use the top four most influential features to make recommendations on how to stop customer churn.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0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9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8"/>
    </mc:Choice>
    <mc:Fallback xmlns="">
      <p:transition spd="slow" advTm="1258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2647289"/>
          </a:xfrm>
        </p:spPr>
        <p:txBody>
          <a:bodyPr/>
          <a:lstStyle/>
          <a:p>
            <a:r>
              <a:rPr lang="en-US" sz="2400" dirty="0"/>
              <a:t>Micro segment day time minutes rate.  Review current day time rate structures to see if additional rate levels make sense.</a:t>
            </a:r>
          </a:p>
          <a:p>
            <a:r>
              <a:rPr lang="en-US" sz="2400" dirty="0"/>
              <a:t>‘Frequent-flyers’ approach. Create VIP class for heavy usage users and reward them with benefits.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Total Day Minutes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with heavy daily usage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7818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9"/>
    </mc:Choice>
    <mc:Fallback xmlns="">
      <p:transition spd="slow" advTm="3211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8"/>
            <a:ext cx="5590670" cy="1360324"/>
          </a:xfrm>
        </p:spPr>
        <p:txBody>
          <a:bodyPr/>
          <a:lstStyle/>
          <a:p>
            <a:r>
              <a:rPr lang="en-US" sz="2400" dirty="0"/>
              <a:t>Undertake comparative analysis to see what our competitors are doing.</a:t>
            </a:r>
          </a:p>
          <a:p>
            <a:r>
              <a:rPr lang="en-US" sz="2400" dirty="0"/>
              <a:t>Match or beat their offerings.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Voice Mail Plan - Yes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without a voice mail plan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85670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9"/>
    </mc:Choice>
    <mc:Fallback xmlns="">
      <p:transition spd="slow" advTm="1316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1958635"/>
          </a:xfrm>
        </p:spPr>
        <p:txBody>
          <a:bodyPr/>
          <a:lstStyle/>
          <a:p>
            <a:r>
              <a:rPr lang="en-US" sz="2400" dirty="0"/>
              <a:t>Review nature of the calls.</a:t>
            </a:r>
          </a:p>
          <a:p>
            <a:r>
              <a:rPr lang="en-US" sz="2400" dirty="0"/>
              <a:t>Conduct customer satisfaction surveys.</a:t>
            </a:r>
          </a:p>
          <a:p>
            <a:r>
              <a:rPr lang="en-US" sz="2400" dirty="0"/>
              <a:t>Evaluate performance of customer service agents.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Customer Service Calls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456600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983963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more calls to the customer service lines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568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42"/>
    </mc:Choice>
    <mc:Fallback xmlns="">
      <p:transition spd="slow" advTm="2984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1680828"/>
          </a:xfrm>
        </p:spPr>
        <p:txBody>
          <a:bodyPr/>
          <a:lstStyle/>
          <a:p>
            <a:r>
              <a:rPr lang="en-US" sz="2400" dirty="0"/>
              <a:t>We recommend taking the same proposal for total day minutes, that is micro segment evening call rates and VIP status.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Total Eve Minutes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heavy evening usage</a:t>
            </a:r>
            <a:br>
              <a:rPr lang="en-US" sz="2400" dirty="0"/>
            </a:br>
            <a:r>
              <a:rPr lang="en-US" sz="2400" dirty="0"/>
              <a:t>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248211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76"/>
    </mc:Choice>
    <mc:Fallback xmlns="">
      <p:transition spd="slow" advTm="2977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384809"/>
            <a:ext cx="6096000" cy="560173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Include other algorithms like Bayesian Classification and Support Vector Machines in our model.</a:t>
            </a:r>
          </a:p>
          <a:p>
            <a:r>
              <a:rPr lang="en-US" sz="2400" dirty="0"/>
              <a:t>Employ different data sampling techniques.</a:t>
            </a:r>
          </a:p>
          <a:p>
            <a:r>
              <a:rPr lang="en-US" sz="2400" dirty="0"/>
              <a:t>Introduce additional algorithm tuning parameters.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7"/>
    </mc:Choice>
    <mc:Fallback xmlns="">
      <p:transition spd="slow" advTm="2306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516929"/>
            <a:ext cx="5472000" cy="4722890"/>
          </a:xfrm>
        </p:spPr>
        <p:txBody>
          <a:bodyPr/>
          <a:lstStyle/>
          <a:p>
            <a:r>
              <a:rPr lang="en-US" sz="2400" dirty="0"/>
              <a:t>In general, it cost 5 to 7 times more to acquire new customers.</a:t>
            </a:r>
          </a:p>
          <a:p>
            <a:r>
              <a:rPr lang="en-US" sz="2400" dirty="0"/>
              <a:t>Studies show it is easier to sell cross products to existing customers than to new subscribers.</a:t>
            </a:r>
          </a:p>
          <a:p>
            <a:r>
              <a:rPr lang="en-US" sz="2400" dirty="0"/>
              <a:t>Losing customers hinders growth and represents lost investments.</a:t>
            </a:r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/>
              <a:t>Why Should We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69"/>
    </mc:Choice>
    <mc:Fallback xmlns="">
      <p:transition spd="slow" advTm="2786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846511"/>
            <a:ext cx="6096000" cy="467832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r>
              <a:rPr lang="en-US" sz="2400" dirty="0"/>
              <a:t>Model Selection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5"/>
            <a:ext cx="5472000" cy="2240130"/>
          </a:xfrm>
        </p:spPr>
        <p:txBody>
          <a:bodyPr/>
          <a:lstStyle/>
          <a:p>
            <a:r>
              <a:rPr lang="en-US" sz="2400" dirty="0">
                <a:hlinkClick r:id="rId3" action="ppaction://hlinksldjump"/>
              </a:rPr>
              <a:t>Model Baseline</a:t>
            </a:r>
            <a:endParaRPr lang="en-US" sz="2400" dirty="0"/>
          </a:p>
          <a:p>
            <a:r>
              <a:rPr lang="en-US" sz="2400" dirty="0">
                <a:hlinkClick r:id="rId4" action="ppaction://hlinksldjump"/>
              </a:rPr>
              <a:t>Model Tuning vs Baseline</a:t>
            </a:r>
            <a:endParaRPr lang="en-US" sz="2400" dirty="0"/>
          </a:p>
          <a:p>
            <a:r>
              <a:rPr lang="en-US" sz="2400" dirty="0">
                <a:hlinkClick r:id="rId5" action="ppaction://hlinksldjump"/>
              </a:rPr>
              <a:t>Model Tuning Results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67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67"/>
    </mc:Choice>
    <mc:Fallback>
      <p:transition spd="slow" advTm="2306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674"/>
            <a:ext cx="11376045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 Loo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58200" y="4305780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collinloo@yahoo.com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3592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8200" y="4654797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hlinkClick r:id="rId7"/>
              </a:rPr>
              <a:t>Flatiron School</a:t>
            </a:r>
            <a:endParaRPr lang="en-US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72552" y="4690804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A8F75954-D2A1-436B-A30A-51745E350CB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76045" y="5321638"/>
            <a:ext cx="218900" cy="218900"/>
          </a:xfrm>
          <a:prstGeom prst="rect">
            <a:avLst/>
          </a:prstGeom>
        </p:spPr>
      </p:pic>
      <p:pic>
        <p:nvPicPr>
          <p:cNvPr id="13" name="Graphic 12" descr="User" title="Icon - Presenter Name">
            <a:extLst>
              <a:ext uri="{FF2B5EF4-FFF2-40B4-BE49-F238E27FC236}">
                <a16:creationId xmlns:a16="http://schemas.microsoft.com/office/drawing/2014/main" id="{B2463A4D-D753-4B8B-8AF0-3FCA5520F2C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85495" y="5303044"/>
            <a:ext cx="218900" cy="218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F48546-64D1-48DD-AEF0-9FB6159E5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200" y="5127021"/>
            <a:ext cx="2910342" cy="6484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BBC113-C350-47F4-9AC4-F4763648A355}"/>
              </a:ext>
            </a:extLst>
          </p:cNvPr>
          <p:cNvSpPr txBox="1"/>
          <p:nvPr/>
        </p:nvSpPr>
        <p:spPr>
          <a:xfrm>
            <a:off x="338666" y="406400"/>
            <a:ext cx="110298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5400" b="0" dirty="0">
                <a:solidFill>
                  <a:srgbClr val="FFFFFF"/>
                </a:solidFill>
                <a:effectLst/>
              </a:rPr>
              <a:t>Change things</a:t>
            </a:r>
          </a:p>
          <a:p>
            <a:pPr algn="l" fontAlgn="base"/>
            <a:r>
              <a:rPr lang="en-US" sz="2400" b="0" dirty="0">
                <a:solidFill>
                  <a:srgbClr val="FFFFFF"/>
                </a:solidFill>
                <a:effectLst/>
              </a:rPr>
              <a:t>At Flatiron School you learn how the future is being built, so you can change anything, starting with a new career in code, data science, or cybersecurity.</a:t>
            </a: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2"/>
    </mc:Choice>
    <mc:Fallback xmlns="">
      <p:transition spd="slow" advTm="424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1"/>
            <a:ext cx="4983982" cy="3803300"/>
          </a:xfrm>
        </p:spPr>
        <p:txBody>
          <a:bodyPr/>
          <a:lstStyle/>
          <a:p>
            <a:r>
              <a:rPr lang="en-US" sz="2100" dirty="0"/>
              <a:t>To judge how well a model performs, one approach is to look at the various scores it produces, such as the precision score, the recall score, the F1_score and the accuracy score. </a:t>
            </a:r>
          </a:p>
          <a:p>
            <a:r>
              <a:rPr lang="en-US" sz="2100" dirty="0"/>
              <a:t>As our objective is to maximize model prediction for true positives and minimize false negatives, this information is captured in the recall score.</a:t>
            </a:r>
          </a:p>
          <a:p>
            <a:r>
              <a:rPr lang="en-US" sz="2100" dirty="0"/>
              <a:t>The XGBoost algorithm delivers the highest recall scores in predicting both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600701" y="302181"/>
            <a:ext cx="6321668" cy="5793819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Baseline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2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74"/>
    </mc:Choice>
    <mc:Fallback>
      <p:transition spd="slow" advTm="2837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96050"/>
            <a:ext cx="4983982" cy="3205424"/>
          </a:xfrm>
        </p:spPr>
        <p:txBody>
          <a:bodyPr/>
          <a:lstStyle/>
          <a:p>
            <a:r>
              <a:rPr lang="en-US" sz="2100" dirty="0"/>
              <a:t>Due to the fact that the data contains less number of customers leaving, this can cause an issue in our model.   We address this by resampling our data.</a:t>
            </a:r>
          </a:p>
          <a:p>
            <a:r>
              <a:rPr lang="en-US" sz="2100" dirty="0"/>
              <a:t>The models themselves come with various parameters for fine tuning.  We ran our models through different combinations of parameters to find the best one.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200" dirty="0"/>
              <a:t>Model Process – Tuning vs Baseline</a:t>
            </a:r>
          </a:p>
          <a:p>
            <a:endParaRPr lang="en-US" dirty="0"/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ED2799FA-B68A-4B5D-9074-72FAF74C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8122" y="417005"/>
            <a:ext cx="5909415" cy="58108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584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02"/>
    </mc:Choice>
    <mc:Fallback xmlns="">
      <p:transition spd="slow" advTm="3770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1"/>
            <a:ext cx="4983982" cy="1494692"/>
          </a:xfrm>
        </p:spPr>
        <p:txBody>
          <a:bodyPr/>
          <a:lstStyle/>
          <a:p>
            <a:r>
              <a:rPr lang="en-US" sz="2100" dirty="0"/>
              <a:t>XGBoost method outperformed the other three methods in most scoring.  It will be our model of choice.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470487" y="538204"/>
            <a:ext cx="6389104" cy="5530999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Tuning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6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02"/>
    </mc:Choice>
    <mc:Fallback>
      <p:transition spd="slow" advTm="377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Our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Use Machine Learning (ML) to identify the features that contribute to customer churn.</a:t>
            </a:r>
          </a:p>
          <a:p>
            <a:r>
              <a:rPr lang="en-US" sz="2400" dirty="0"/>
              <a:t>Present to the Customer Service, Marketing and Sales departments.</a:t>
            </a:r>
          </a:p>
          <a:p>
            <a:r>
              <a:rPr lang="en-US" sz="2400" dirty="0"/>
              <a:t>Make recommendations.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7"/>
    </mc:Choice>
    <mc:Fallback xmlns="">
      <p:transition spd="slow" advTm="1851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45222"/>
            <a:ext cx="5472000" cy="4294597"/>
          </a:xfrm>
        </p:spPr>
        <p:txBody>
          <a:bodyPr/>
          <a:lstStyle/>
          <a:p>
            <a:r>
              <a:rPr lang="en-US" sz="2400" dirty="0"/>
              <a:t>The OSEMN framework provides high level guidance on handling a data science project.</a:t>
            </a:r>
          </a:p>
          <a:p>
            <a:r>
              <a:rPr lang="en-US" sz="2400" dirty="0"/>
              <a:t>Following the processes outlined by OSEMN allows for efficient data modeling.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5664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dirty="0"/>
              <a:t>The OSEMN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93"/>
    </mc:Choice>
    <mc:Fallback xmlns="">
      <p:transition spd="slow" advTm="164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32900"/>
            <a:ext cx="5466382" cy="4006920"/>
          </a:xfrm>
        </p:spPr>
        <p:txBody>
          <a:bodyPr/>
          <a:lstStyle/>
          <a:p>
            <a:r>
              <a:rPr lang="en-US" sz="2400" dirty="0"/>
              <a:t>Data come from within the company.</a:t>
            </a:r>
          </a:p>
          <a:p>
            <a:r>
              <a:rPr lang="en-US" sz="2400" dirty="0"/>
              <a:t>In the Scrub process:</a:t>
            </a:r>
          </a:p>
          <a:p>
            <a:pPr lvl="1"/>
            <a:r>
              <a:rPr lang="en-US" sz="2400" dirty="0"/>
              <a:t>Examine columns to determine if they are text or numbers?</a:t>
            </a:r>
          </a:p>
          <a:p>
            <a:pPr lvl="1"/>
            <a:r>
              <a:rPr lang="en-US" sz="2400" dirty="0"/>
              <a:t>Remove columns that do not contribute values to our ML model, such as phone numbers.</a:t>
            </a:r>
          </a:p>
          <a:p>
            <a:pPr lvl="1"/>
            <a:r>
              <a:rPr lang="en-US" sz="2400" dirty="0"/>
              <a:t>Handle missing values in columns, if any.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6096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sz="4800" dirty="0"/>
              <a:t>The </a:t>
            </a:r>
            <a:r>
              <a:rPr lang="en-US" sz="6600" dirty="0">
                <a:solidFill>
                  <a:srgbClr val="FF0000"/>
                </a:solidFill>
              </a:rPr>
              <a:t>OS</a:t>
            </a:r>
            <a:r>
              <a:rPr lang="en-US" sz="4800" dirty="0"/>
              <a:t>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r>
              <a:rPr lang="en-US" sz="4000" dirty="0"/>
              <a:t>Obtain and Scrub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8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19"/>
    </mc:Choice>
    <mc:Fallback xmlns="">
      <p:transition spd="slow" advTm="2641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066981"/>
            <a:ext cx="6199912" cy="2833392"/>
          </a:xfrm>
        </p:spPr>
        <p:txBody>
          <a:bodyPr/>
          <a:lstStyle/>
          <a:p>
            <a:r>
              <a:rPr lang="en-US" sz="2400" dirty="0"/>
              <a:t>There are 3,333 records in the dataset.</a:t>
            </a:r>
          </a:p>
          <a:p>
            <a:r>
              <a:rPr lang="en-US" sz="2400" dirty="0"/>
              <a:t>The oldest account in the dataset is 8 months old.  The average account age is 3.5 months. </a:t>
            </a:r>
          </a:p>
          <a:p>
            <a:r>
              <a:rPr lang="en-US" sz="2400" dirty="0"/>
              <a:t>The dataset is composed of mainly new customers. </a:t>
            </a:r>
          </a:p>
          <a:p>
            <a:r>
              <a:rPr lang="en-US" sz="2400" dirty="0"/>
              <a:t>We’ve lost 14.49% or 500 fairly new customers.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95587" y="1306287"/>
            <a:ext cx="4505090" cy="377164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0"/>
    </mc:Choice>
    <mc:Fallback xmlns="">
      <p:transition spd="slow" advTm="382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884119"/>
            <a:ext cx="6199912" cy="3058889"/>
          </a:xfrm>
        </p:spPr>
        <p:txBody>
          <a:bodyPr/>
          <a:lstStyle/>
          <a:p>
            <a:r>
              <a:rPr lang="en-US" sz="2400" dirty="0"/>
              <a:t>Customers with heavy daily usage are more likely to leave than customers with less total daily usage .</a:t>
            </a:r>
          </a:p>
          <a:p>
            <a:r>
              <a:rPr lang="en-US" sz="2400" dirty="0"/>
              <a:t>We tend to lose customers when they make a high number of calls to our customer service lines.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85189" y="204010"/>
            <a:ext cx="4374809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26216" y="3336542"/>
            <a:ext cx="4233784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F0D12A-F898-4A47-8E34-92B86AE33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221214A-5A3B-48B1-BBD2-C9F648C9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73C201C-A6DC-4A28-A231-2262EACECF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10"/>
    </mc:Choice>
    <mc:Fallback xmlns="">
      <p:transition spd="slow" advTm="2371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18090"/>
            <a:ext cx="6199912" cy="2971208"/>
          </a:xfrm>
        </p:spPr>
        <p:txBody>
          <a:bodyPr/>
          <a:lstStyle/>
          <a:p>
            <a:r>
              <a:rPr lang="en-US" sz="2400" dirty="0"/>
              <a:t>Customers without a voice mail plan leave more often than those that have a voice mail plan.  </a:t>
            </a:r>
          </a:p>
          <a:p>
            <a:r>
              <a:rPr lang="en-US" sz="2400" dirty="0"/>
              <a:t>For customers with heavy usage during evening hours, the higher the risk they will leave.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254910" y="204010"/>
            <a:ext cx="4505089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54910" y="3385403"/>
            <a:ext cx="4505089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B67B68-3435-4C91-A881-1B6EC4B6B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D0FD4-B258-4FE8-B97D-F50FB5AD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C6569ED-2F95-4DE6-9F41-6822A0CC2D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7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93"/>
    </mc:Choice>
    <mc:Fallback xmlns="">
      <p:transition spd="slow" advTm="1989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4" y="1426867"/>
            <a:ext cx="6270170" cy="4491612"/>
          </a:xfrm>
        </p:spPr>
        <p:txBody>
          <a:bodyPr/>
          <a:lstStyle/>
          <a:p>
            <a:r>
              <a:rPr lang="en-US" sz="2400" dirty="0"/>
              <a:t>In predicting customer Churn, we are basically predicting a Yes or No outcome.  In data science, this is commonly known as a classification problem.</a:t>
            </a:r>
          </a:p>
          <a:p>
            <a:r>
              <a:rPr lang="en-US" sz="2400" dirty="0"/>
              <a:t>There are several methods at our disposal to address this issue.  We will evaluate four algorithms at this stage, namely Logistic Regression, K-Nearest Neighbors, Random Forest and XGBoost.</a:t>
            </a:r>
          </a:p>
          <a:p>
            <a:r>
              <a:rPr lang="en-US" sz="2400" dirty="0"/>
              <a:t>The method that can predict more true positives and less false negatives will be our final model.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E50BAB2-3FD8-41FE-9B82-D9BF488584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597" r="13597"/>
          <a:stretch>
            <a:fillRect/>
          </a:stretch>
        </p:blipFill>
        <p:spPr>
          <a:xfrm>
            <a:off x="7034139" y="471487"/>
            <a:ext cx="4846637" cy="379054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E1B629-5FB2-4880-8CA7-9FB8AEF21B64}"/>
              </a:ext>
            </a:extLst>
          </p:cNvPr>
          <p:cNvSpPr txBox="1"/>
          <p:nvPr/>
        </p:nvSpPr>
        <p:spPr>
          <a:xfrm>
            <a:off x="341644" y="471487"/>
            <a:ext cx="532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Classification Algorithms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E7587F-4119-4C3F-BDAC-793A28940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9364" y="443205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90B80C3-B836-48A6-BA62-56078F5E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576" y="4546878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75CD75E-3482-4E24-97C9-7A6C56383C2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2576" y="5486400"/>
            <a:ext cx="4648200" cy="600110"/>
          </a:xfrm>
        </p:spPr>
        <p:txBody>
          <a:bodyPr/>
          <a:lstStyle/>
          <a:p>
            <a:r>
              <a:rPr lang="en-US" sz="2800" dirty="0"/>
              <a:t>Model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64"/>
    </mc:Choice>
    <mc:Fallback xmlns="">
      <p:transition spd="slow" advTm="27664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16c05727-aa75-4e4a-9b5f-8a80a1165891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{78FFA1F7-D6B1-4A2F-9D00-482942B5BA2E}tf16411250_win32</Template>
  <TotalTime>2972</TotalTime>
  <Words>1189</Words>
  <Application>Microsoft Office PowerPoint</Application>
  <PresentationFormat>Widescreen</PresentationFormat>
  <Paragraphs>142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Candara</vt:lpstr>
      <vt:lpstr>Corbel</vt:lpstr>
      <vt:lpstr>Times New Roman</vt:lpstr>
      <vt:lpstr>Office Theme</vt:lpstr>
      <vt:lpstr>Losing Customers?</vt:lpstr>
      <vt:lpstr>Why Should We Care?</vt:lpstr>
      <vt:lpstr>Our Objectives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Recommendations</vt:lpstr>
      <vt:lpstr>PowerPoint Presentation</vt:lpstr>
      <vt:lpstr>PowerPoint Presentation</vt:lpstr>
      <vt:lpstr>PowerPoint Presentation</vt:lpstr>
      <vt:lpstr>PowerPoint Presentation</vt:lpstr>
      <vt:lpstr>Future Work</vt:lpstr>
      <vt:lpstr>Appendix</vt:lpstr>
      <vt:lpstr>Thank You</vt:lpstr>
      <vt:lpstr>The OSEMN Framework</vt:lpstr>
      <vt:lpstr>The OSEMN Framework</vt:lpstr>
      <vt:lpstr>The OSEMN Framework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Losing Valuable Customer?</dc:title>
  <dc:creator>Collin Loo</dc:creator>
  <cp:lastModifiedBy>Collin Loo</cp:lastModifiedBy>
  <cp:revision>84</cp:revision>
  <dcterms:created xsi:type="dcterms:W3CDTF">2020-09-24T16:00:33Z</dcterms:created>
  <dcterms:modified xsi:type="dcterms:W3CDTF">2020-10-04T17:28:54Z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